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7"/>
  </p:handoutMasterIdLst>
  <p:sldIdLst>
    <p:sldId id="258" r:id="rId3"/>
    <p:sldId id="259" r:id="rId5"/>
    <p:sldId id="260" r:id="rId6"/>
    <p:sldId id="528" r:id="rId7"/>
    <p:sldId id="721" r:id="rId8"/>
    <p:sldId id="722" r:id="rId9"/>
    <p:sldId id="723" r:id="rId10"/>
    <p:sldId id="725" r:id="rId11"/>
    <p:sldId id="726" r:id="rId12"/>
    <p:sldId id="727" r:id="rId13"/>
    <p:sldId id="728" r:id="rId14"/>
    <p:sldId id="729" r:id="rId15"/>
    <p:sldId id="730" r:id="rId16"/>
    <p:sldId id="731" r:id="rId17"/>
    <p:sldId id="732" r:id="rId18"/>
    <p:sldId id="733" r:id="rId19"/>
    <p:sldId id="734" r:id="rId20"/>
    <p:sldId id="735" r:id="rId21"/>
    <p:sldId id="736" r:id="rId22"/>
    <p:sldId id="737" r:id="rId23"/>
    <p:sldId id="738" r:id="rId24"/>
    <p:sldId id="741" r:id="rId25"/>
    <p:sldId id="742" r:id="rId26"/>
    <p:sldId id="743" r:id="rId27"/>
    <p:sldId id="746" r:id="rId28"/>
    <p:sldId id="744" r:id="rId29"/>
    <p:sldId id="747" r:id="rId30"/>
    <p:sldId id="751" r:id="rId31"/>
    <p:sldId id="748" r:id="rId32"/>
    <p:sldId id="529" r:id="rId33"/>
    <p:sldId id="533" r:id="rId34"/>
    <p:sldId id="610" r:id="rId35"/>
    <p:sldId id="612" r:id="rId36"/>
    <p:sldId id="613" r:id="rId37"/>
    <p:sldId id="693" r:id="rId38"/>
    <p:sldId id="614" r:id="rId39"/>
    <p:sldId id="706" r:id="rId40"/>
    <p:sldId id="708" r:id="rId41"/>
    <p:sldId id="707" r:id="rId42"/>
    <p:sldId id="535" r:id="rId43"/>
    <p:sldId id="616" r:id="rId44"/>
    <p:sldId id="480" r:id="rId45"/>
    <p:sldId id="752" r:id="rId46"/>
    <p:sldId id="753" r:id="rId47"/>
    <p:sldId id="754" r:id="rId48"/>
    <p:sldId id="755" r:id="rId49"/>
    <p:sldId id="756" r:id="rId50"/>
    <p:sldId id="757" r:id="rId51"/>
    <p:sldId id="758" r:id="rId52"/>
    <p:sldId id="759" r:id="rId53"/>
    <p:sldId id="542" r:id="rId54"/>
    <p:sldId id="569" r:id="rId55"/>
    <p:sldId id="291" r:id="rId56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ED7D31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6" autoAdjust="0"/>
    <p:restoredTop sz="96854" autoAdjust="0"/>
  </p:normalViewPr>
  <p:slideViewPr>
    <p:cSldViewPr snapToGrid="0">
      <p:cViewPr varScale="1">
        <p:scale>
          <a:sx n="128" d="100"/>
          <a:sy n="128" d="100"/>
        </p:scale>
        <p:origin x="2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48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Since the dark channel prior is a kind of statistics, it may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not work for some particular images. When the scene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objects are inherently similar to the atmospheric light and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no shadow is cast on them (such as the white marble in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Fig. 18), the dark channel prior is invalid. The dark channel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of the scene radiance has bright values near such objects. As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a result, our method will underestimate the transmission of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these objects and overestimate the haze layer.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when the sunlight is very influential. In Fig. 19a, the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atmospheric light is bright on the left and dim on the right.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Our automatically estimated A (Fig. 19c) is not the real A in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the other regions, so the recovered sky region on the right is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darker than it should be (Fig. 19b).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FPGA</a:t>
            </a:r>
            <a:r>
              <a:rPr lang="zh-CN" altLang="en-US">
                <a:sym typeface="+mn-ea"/>
              </a:rPr>
              <a:t>实现上的架构上，用</a:t>
            </a:r>
            <a:r>
              <a:rPr lang="en-US" altLang="zh-CN">
                <a:sym typeface="+mn-ea"/>
              </a:rPr>
              <a:t>testbench</a:t>
            </a:r>
            <a:r>
              <a:rPr lang="zh-CN" altLang="en-US">
                <a:sym typeface="+mn-ea"/>
              </a:rPr>
              <a:t>文件读取图片数据并产生行场同步，使能等数据</a:t>
            </a:r>
            <a:r>
              <a:rPr lang="zh-CN" altLang="en-US">
                <a:sym typeface="+mn-ea"/>
              </a:rPr>
              <a:t>信号</a:t>
            </a:r>
            <a:r>
              <a:rPr lang="zh-CN" altLang="en-US">
                <a:sym typeface="+mn-ea"/>
              </a:rPr>
              <a:t>模拟摄像头输入，作为本次去雾算法实现的数据输入。</a:t>
            </a:r>
            <a:endParaRPr lang="zh-CN" altLang="en-US"/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17.GIF"/><Relationship Id="rId1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9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.xml"/><Relationship Id="rId4" Type="http://schemas.openxmlformats.org/officeDocument/2006/relationships/image" Target="../media/image33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39.wmf"/><Relationship Id="rId2" Type="http://schemas.openxmlformats.org/officeDocument/2006/relationships/oleObject" Target="../embeddings/oleObject9.bin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38.GI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43.GIF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image" Target="../media/image9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image" Target="../media/image49.GI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image" Target="../media/image5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oleObject" Target="../embeddings/oleObject11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9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3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5.xml"/><Relationship Id="rId2" Type="http://schemas.openxmlformats.org/officeDocument/2006/relationships/image" Target="../media/image65.png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.xml"/><Relationship Id="rId3" Type="http://schemas.openxmlformats.org/officeDocument/2006/relationships/image" Target="../media/image54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7.xml"/><Relationship Id="rId3" Type="http://schemas.openxmlformats.org/officeDocument/2006/relationships/image" Target="../media/image68.png"/><Relationship Id="rId2" Type="http://schemas.openxmlformats.org/officeDocument/2006/relationships/image" Target="../media/image52.wmf"/><Relationship Id="rId1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9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6.xml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7.xml"/><Relationship Id="rId2" Type="http://schemas.microsoft.com/office/2007/relationships/hdphoto" Target="../media/image82.wdp"/><Relationship Id="rId1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57425"/>
            <a:ext cx="12192000" cy="2048510"/>
          </a:xfrm>
          <a:prstGeom prst="rect">
            <a:avLst/>
          </a:prstGeom>
          <a:gradFill flip="none" rotWithShape="1">
            <a:gsLst>
              <a:gs pos="0">
                <a:srgbClr val="003366">
                  <a:alpha val="84706"/>
                  <a:lumMod val="97000"/>
                </a:srgbClr>
              </a:gs>
              <a:gs pos="50000">
                <a:srgbClr val="003366"/>
              </a:gs>
              <a:gs pos="100000">
                <a:srgbClr val="002060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</a:t>
            </a:r>
            <a:endParaRPr lang="zh-CN" altLang="en-US" sz="1350" dirty="0"/>
          </a:p>
        </p:txBody>
      </p:sp>
      <p:sp>
        <p:nvSpPr>
          <p:cNvPr id="19" name="流程图: 手动输入 18"/>
          <p:cNvSpPr/>
          <p:nvPr/>
        </p:nvSpPr>
        <p:spPr>
          <a:xfrm rot="5400000">
            <a:off x="3675222" y="665058"/>
            <a:ext cx="457202" cy="780764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0 h 10791"/>
              <a:gd name="connsiteX1-3" fmla="*/ 10000 w 10000"/>
              <a:gd name="connsiteY1-4" fmla="*/ 791 h 10791"/>
              <a:gd name="connsiteX2-5" fmla="*/ 10000 w 10000"/>
              <a:gd name="connsiteY2-6" fmla="*/ 10791 h 10791"/>
              <a:gd name="connsiteX3-7" fmla="*/ 0 w 10000"/>
              <a:gd name="connsiteY3-8" fmla="*/ 10791 h 10791"/>
              <a:gd name="connsiteX4-9" fmla="*/ 0 w 10000"/>
              <a:gd name="connsiteY4-10" fmla="*/ 0 h 10791"/>
              <a:gd name="connsiteX0-11" fmla="*/ 0 w 10000"/>
              <a:gd name="connsiteY0-12" fmla="*/ 0 h 10791"/>
              <a:gd name="connsiteX1-13" fmla="*/ 10000 w 10000"/>
              <a:gd name="connsiteY1-14" fmla="*/ 325 h 10791"/>
              <a:gd name="connsiteX2-15" fmla="*/ 10000 w 10000"/>
              <a:gd name="connsiteY2-16" fmla="*/ 10791 h 10791"/>
              <a:gd name="connsiteX3-17" fmla="*/ 0 w 10000"/>
              <a:gd name="connsiteY3-18" fmla="*/ 10791 h 10791"/>
              <a:gd name="connsiteX4-19" fmla="*/ 0 w 10000"/>
              <a:gd name="connsiteY4-20" fmla="*/ 0 h 10791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0000" h="10791">
                <a:moveTo>
                  <a:pt x="0" y="0"/>
                </a:moveTo>
                <a:lnTo>
                  <a:pt x="10000" y="325"/>
                </a:lnTo>
                <a:lnTo>
                  <a:pt x="10000" y="10791"/>
                </a:lnTo>
                <a:lnTo>
                  <a:pt x="0" y="1079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2" name="流程图: 手动输入 21"/>
          <p:cNvSpPr/>
          <p:nvPr/>
        </p:nvSpPr>
        <p:spPr>
          <a:xfrm rot="16200000" flipH="1">
            <a:off x="9249740" y="2734183"/>
            <a:ext cx="457385" cy="3669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52"/>
              <a:gd name="connsiteY0-2" fmla="*/ 481 h 10000"/>
              <a:gd name="connsiteX1-3" fmla="*/ 10052 w 10052"/>
              <a:gd name="connsiteY1-4" fmla="*/ 0 h 10000"/>
              <a:gd name="connsiteX2-5" fmla="*/ 10052 w 10052"/>
              <a:gd name="connsiteY2-6" fmla="*/ 10000 h 10000"/>
              <a:gd name="connsiteX3-7" fmla="*/ 52 w 10052"/>
              <a:gd name="connsiteY3-8" fmla="*/ 10000 h 10000"/>
              <a:gd name="connsiteX4-9" fmla="*/ 0 w 10052"/>
              <a:gd name="connsiteY4-10" fmla="*/ 481 h 10000"/>
              <a:gd name="connsiteX0-11" fmla="*/ 30 w 10004"/>
              <a:gd name="connsiteY0-12" fmla="*/ 643 h 10000"/>
              <a:gd name="connsiteX1-13" fmla="*/ 10004 w 10004"/>
              <a:gd name="connsiteY1-14" fmla="*/ 0 h 10000"/>
              <a:gd name="connsiteX2-15" fmla="*/ 10004 w 10004"/>
              <a:gd name="connsiteY2-16" fmla="*/ 10000 h 10000"/>
              <a:gd name="connsiteX3-17" fmla="*/ 4 w 10004"/>
              <a:gd name="connsiteY3-18" fmla="*/ 10000 h 10000"/>
              <a:gd name="connsiteX4-19" fmla="*/ 30 w 10004"/>
              <a:gd name="connsiteY4-20" fmla="*/ 643 h 10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0004" h="10000">
                <a:moveTo>
                  <a:pt x="30" y="643"/>
                </a:moveTo>
                <a:lnTo>
                  <a:pt x="10004" y="0"/>
                </a:lnTo>
                <a:lnTo>
                  <a:pt x="10004" y="10000"/>
                </a:lnTo>
                <a:lnTo>
                  <a:pt x="4" y="10000"/>
                </a:lnTo>
                <a:cubicBezTo>
                  <a:pt x="-13" y="6827"/>
                  <a:pt x="47" y="3816"/>
                  <a:pt x="30" y="64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cxnSp>
        <p:nvCxnSpPr>
          <p:cNvPr id="26" name="直接连接符 25"/>
          <p:cNvCxnSpPr/>
          <p:nvPr/>
        </p:nvCxnSpPr>
        <p:spPr>
          <a:xfrm>
            <a:off x="0" y="2459389"/>
            <a:ext cx="8224653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27" name="直接连接符 26"/>
          <p:cNvCxnSpPr/>
          <p:nvPr/>
        </p:nvCxnSpPr>
        <p:spPr>
          <a:xfrm>
            <a:off x="7921844" y="4132595"/>
            <a:ext cx="4270156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2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0" y="288494"/>
            <a:ext cx="4037769" cy="136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流程图: 手动输入 21"/>
          <p:cNvSpPr/>
          <p:nvPr/>
        </p:nvSpPr>
        <p:spPr>
          <a:xfrm rot="16200000" flipH="1">
            <a:off x="10128695" y="2734182"/>
            <a:ext cx="457385" cy="3669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52"/>
              <a:gd name="connsiteY0-2" fmla="*/ 481 h 10000"/>
              <a:gd name="connsiteX1-3" fmla="*/ 10052 w 10052"/>
              <a:gd name="connsiteY1-4" fmla="*/ 0 h 10000"/>
              <a:gd name="connsiteX2-5" fmla="*/ 10052 w 10052"/>
              <a:gd name="connsiteY2-6" fmla="*/ 10000 h 10000"/>
              <a:gd name="connsiteX3-7" fmla="*/ 52 w 10052"/>
              <a:gd name="connsiteY3-8" fmla="*/ 10000 h 10000"/>
              <a:gd name="connsiteX4-9" fmla="*/ 0 w 10052"/>
              <a:gd name="connsiteY4-10" fmla="*/ 481 h 10000"/>
              <a:gd name="connsiteX0-11" fmla="*/ 30 w 10004"/>
              <a:gd name="connsiteY0-12" fmla="*/ 643 h 10000"/>
              <a:gd name="connsiteX1-13" fmla="*/ 10004 w 10004"/>
              <a:gd name="connsiteY1-14" fmla="*/ 0 h 10000"/>
              <a:gd name="connsiteX2-15" fmla="*/ 10004 w 10004"/>
              <a:gd name="connsiteY2-16" fmla="*/ 10000 h 10000"/>
              <a:gd name="connsiteX3-17" fmla="*/ 4 w 10004"/>
              <a:gd name="connsiteY3-18" fmla="*/ 10000 h 10000"/>
              <a:gd name="connsiteX4-19" fmla="*/ 30 w 10004"/>
              <a:gd name="connsiteY4-20" fmla="*/ 643 h 10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0004" h="10000">
                <a:moveTo>
                  <a:pt x="30" y="643"/>
                </a:moveTo>
                <a:lnTo>
                  <a:pt x="10004" y="0"/>
                </a:lnTo>
                <a:lnTo>
                  <a:pt x="10004" y="10000"/>
                </a:lnTo>
                <a:lnTo>
                  <a:pt x="4" y="10000"/>
                </a:lnTo>
                <a:cubicBezTo>
                  <a:pt x="-13" y="6827"/>
                  <a:pt x="47" y="3816"/>
                  <a:pt x="30" y="64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TextBox 22"/>
          <p:cNvSpPr txBox="1"/>
          <p:nvPr/>
        </p:nvSpPr>
        <p:spPr>
          <a:xfrm>
            <a:off x="3089402" y="2619960"/>
            <a:ext cx="68300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基于导向滤波优化的暗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通道先验去雾算法的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硬件实现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86300" y="4909820"/>
            <a:ext cx="2549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成员：刘英杰、</a:t>
            </a:r>
            <a:r>
              <a:rPr lang="zh-CN" altLang="en-US"/>
              <a:t>潘锐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8"/>
    </mc:Choice>
    <mc:Fallback>
      <p:transition spd="slow" advTm="31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 Superising Observation</a:t>
            </a:r>
            <a:endParaRPr lang="en-US" altLang="zh-CN" sz="4000"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77850" y="3439160"/>
            <a:ext cx="7790180" cy="3030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标注 13"/>
          <p:cNvSpPr/>
          <p:nvPr/>
        </p:nvSpPr>
        <p:spPr>
          <a:xfrm>
            <a:off x="1205865" y="2829560"/>
            <a:ext cx="1316355" cy="609600"/>
          </a:xfrm>
          <a:prstGeom prst="wedgeRectCallout">
            <a:avLst>
              <a:gd name="adj1" fmla="val -46005"/>
              <a:gd name="adj2" fmla="val 104038"/>
            </a:avLst>
          </a:prstGeom>
          <a:solidFill>
            <a:schemeClr val="bg1"/>
          </a:solidFill>
          <a:ln w="28575" cmpd="sng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86% pixels in [0, 16]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rcRect r="18683" b="14"/>
          <a:stretch>
            <a:fillRect/>
          </a:stretch>
        </p:blipFill>
        <p:spPr>
          <a:xfrm>
            <a:off x="8113395" y="641985"/>
            <a:ext cx="3338830" cy="218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7771130" y="2917190"/>
            <a:ext cx="40239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>
                <a:sym typeface="+mn-ea"/>
              </a:rPr>
              <a:t>5,000 haze-free images</a:t>
            </a:r>
            <a:endParaRPr lang="en-US" altLang="zh-CN" sz="28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4669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 Prior</a:t>
            </a:r>
            <a:endParaRPr lang="en-US" altLang="zh-CN" sz="4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2920" y="2234565"/>
            <a:ext cx="5114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For outdoor haze-free images</a:t>
            </a:r>
            <a:endParaRPr lang="en-US" altLang="zh-CN" sz="2800"/>
          </a:p>
        </p:txBody>
      </p:sp>
      <p:grpSp>
        <p:nvGrpSpPr>
          <p:cNvPr id="11" name="组合 10"/>
          <p:cNvGrpSpPr/>
          <p:nvPr/>
        </p:nvGrpSpPr>
        <p:grpSpPr>
          <a:xfrm>
            <a:off x="3672840" y="3724275"/>
            <a:ext cx="4846320" cy="1512570"/>
            <a:chOff x="5784" y="6169"/>
            <a:chExt cx="7632" cy="2382"/>
          </a:xfrm>
        </p:grpSpPr>
        <p:sp>
          <p:nvSpPr>
            <p:cNvPr id="3" name="圆角矩形 2"/>
            <p:cNvSpPr/>
            <p:nvPr/>
          </p:nvSpPr>
          <p:spPr>
            <a:xfrm>
              <a:off x="5784" y="6169"/>
              <a:ext cx="7632" cy="2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71" y="6532"/>
            <a:ext cx="5657" cy="1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" imgW="1041400" imgH="304800" progId="Equation.KSEE3">
                    <p:embed/>
                  </p:oleObj>
                </mc:Choice>
                <mc:Fallback>
                  <p:oleObj name="" r:id="rId1" imgW="1041400" imgH="3048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771" y="6532"/>
                          <a:ext cx="5657" cy="16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4669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What makes it dark?</a:t>
            </a:r>
            <a:endParaRPr lang="en-US" altLang="zh-CN" sz="4000"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2920" y="5071110"/>
            <a:ext cx="10096500" cy="1289050"/>
            <a:chOff x="792" y="7290"/>
            <a:chExt cx="15900" cy="2030"/>
          </a:xfrm>
        </p:grpSpPr>
        <p:sp>
          <p:nvSpPr>
            <p:cNvPr id="14" name="文本框 13"/>
            <p:cNvSpPr txBox="1"/>
            <p:nvPr/>
          </p:nvSpPr>
          <p:spPr>
            <a:xfrm>
              <a:off x="792" y="7909"/>
              <a:ext cx="471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buFont typeface="Wingdings" panose="05000000000000000000" charset="0"/>
                <a:buChar char="l"/>
              </a:pPr>
              <a:r>
                <a:rPr lang="en-US" altLang="zh-CN" sz="2800"/>
                <a:t>Black object</a:t>
              </a:r>
              <a:endParaRPr lang="en-US" altLang="zh-CN" sz="280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652" y="7320"/>
              <a:ext cx="2040" cy="2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2" y="7290"/>
              <a:ext cx="2090" cy="203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3" y="7290"/>
              <a:ext cx="2070" cy="203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502920" y="3369945"/>
            <a:ext cx="10094595" cy="1308100"/>
            <a:chOff x="792" y="5131"/>
            <a:chExt cx="15897" cy="2060"/>
          </a:xfrm>
        </p:grpSpPr>
        <p:sp>
          <p:nvSpPr>
            <p:cNvPr id="12" name="文本框 11"/>
            <p:cNvSpPr txBox="1"/>
            <p:nvPr/>
          </p:nvSpPr>
          <p:spPr>
            <a:xfrm>
              <a:off x="792" y="5740"/>
              <a:ext cx="471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buFont typeface="Wingdings" panose="05000000000000000000" charset="0"/>
                <a:buChar char="l"/>
              </a:pPr>
              <a:r>
                <a:rPr lang="en-US" altLang="zh-CN" sz="2800"/>
                <a:t>Colorful object</a:t>
              </a:r>
              <a:endParaRPr lang="en-US" altLang="zh-CN" sz="2800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3" y="5161"/>
              <a:ext cx="2030" cy="198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6" y="5131"/>
              <a:ext cx="2060" cy="204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69" y="5161"/>
              <a:ext cx="2020" cy="203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502920" y="1635125"/>
            <a:ext cx="10079355" cy="1301750"/>
            <a:chOff x="792" y="2959"/>
            <a:chExt cx="15873" cy="2050"/>
          </a:xfrm>
        </p:grpSpPr>
        <p:sp>
          <p:nvSpPr>
            <p:cNvPr id="13" name="文本框 12"/>
            <p:cNvSpPr txBox="1"/>
            <p:nvPr/>
          </p:nvSpPr>
          <p:spPr>
            <a:xfrm>
              <a:off x="792" y="3571"/>
              <a:ext cx="37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buFont typeface="Wingdings" panose="05000000000000000000" charset="0"/>
                <a:buChar char="l"/>
              </a:pPr>
              <a:r>
                <a:rPr lang="en-US" altLang="zh-CN" sz="2800"/>
                <a:t>Shadow</a:t>
              </a:r>
              <a:endParaRPr lang="en-US" altLang="zh-CN" sz="280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8" y="2997"/>
              <a:ext cx="1980" cy="197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82" y="3002"/>
              <a:ext cx="2050" cy="196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5" y="2959"/>
              <a:ext cx="1970" cy="2050"/>
            </a:xfrm>
            <a:prstGeom prst="rect">
              <a:avLst/>
            </a:prstGeom>
          </p:spPr>
        </p:pic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 of Hazy Image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3610" y="2303780"/>
            <a:ext cx="1946910" cy="292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85" y="2303780"/>
            <a:ext cx="1946910" cy="2921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15" y="5941060"/>
            <a:ext cx="5932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The dark channel is no longer dark.</a:t>
            </a:r>
            <a:endParaRPr lang="en-US" altLang="zh-CN" sz="2800"/>
          </a:p>
        </p:txBody>
      </p:sp>
      <p:sp>
        <p:nvSpPr>
          <p:cNvPr id="29" name="右箭头 28"/>
          <p:cNvSpPr/>
          <p:nvPr/>
        </p:nvSpPr>
        <p:spPr>
          <a:xfrm>
            <a:off x="5600700" y="3406140"/>
            <a:ext cx="1391920" cy="7162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279140" y="536384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7277100" y="536384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dark channel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 of Hazy Image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41236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Haze imageing model</a:t>
            </a:r>
            <a:endParaRPr lang="en-US" altLang="zh-CN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542726" y="2351024"/>
                <a:ext cx="45764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 = 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26" y="2351024"/>
                <a:ext cx="4576445" cy="645160"/>
              </a:xfrm>
              <a:prstGeom prst="rect">
                <a:avLst/>
              </a:prstGeom>
              <a:blipFill rotWithShape="1">
                <a:blip r:embed="rId1"/>
                <a:stretch>
                  <a:fillRect l="-12" t="-39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25755" y="370268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Normalize</a:t>
            </a:r>
            <a:endParaRPr lang="en-US" altLang="zh-CN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542726" y="3391789"/>
                <a:ext cx="3513455" cy="11436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−𝑡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26" y="3391789"/>
                <a:ext cx="3513455" cy="1143635"/>
              </a:xfrm>
              <a:prstGeom prst="rect">
                <a:avLst/>
              </a:prstGeom>
              <a:blipFill rotWithShape="1">
                <a:blip r:embed="rId2"/>
                <a:stretch>
                  <a:fillRect l="-16" t="-22" r="-996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325755" y="502348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Compute dark channel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80243" y="4644073"/>
          <a:ext cx="707009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2806700" imgH="508000" progId="Equation.KSEE3">
                  <p:embed/>
                </p:oleObj>
              </mc:Choice>
              <mc:Fallback>
                <p:oleObj name="" r:id="rId3" imgW="2806700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0243" y="4644073"/>
                        <a:ext cx="7070090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Estimation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41236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Dark Channel Prior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430720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>
                <a:sym typeface="+mn-ea"/>
              </a:rPr>
              <a:t>Compute dark channel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5030153"/>
          <a:ext cx="707009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806700" imgH="508000" progId="Equation.KSEE3">
                  <p:embed/>
                </p:oleObj>
              </mc:Choice>
              <mc:Fallback>
                <p:oleObj name="" r:id="rId1" imgW="2806700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4998" y="5030153"/>
                        <a:ext cx="7070090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425315" y="2682240"/>
            <a:ext cx="3704590" cy="1198880"/>
            <a:chOff x="5784" y="6169"/>
            <a:chExt cx="7632" cy="2382"/>
          </a:xfrm>
        </p:grpSpPr>
        <p:sp>
          <p:nvSpPr>
            <p:cNvPr id="10" name="圆角矩形 9"/>
            <p:cNvSpPr/>
            <p:nvPr/>
          </p:nvSpPr>
          <p:spPr>
            <a:xfrm>
              <a:off x="5784" y="6169"/>
              <a:ext cx="7632" cy="2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71" y="6532"/>
            <a:ext cx="5657" cy="1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3" imgW="1041400" imgH="304800" progId="Equation.KSEE3">
                    <p:embed/>
                  </p:oleObj>
                </mc:Choice>
                <mc:Fallback>
                  <p:oleObj name="" r:id="rId3" imgW="1041400" imgH="3048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771" y="6532"/>
                          <a:ext cx="5657" cy="16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矩形 16"/>
          <p:cNvSpPr/>
          <p:nvPr/>
        </p:nvSpPr>
        <p:spPr>
          <a:xfrm>
            <a:off x="7411720" y="4960620"/>
            <a:ext cx="2976880" cy="1442720"/>
          </a:xfrm>
          <a:prstGeom prst="rect">
            <a:avLst/>
          </a:prstGeom>
          <a:noFill/>
          <a:ln w="254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0541000" y="4696460"/>
            <a:ext cx="401320" cy="0"/>
          </a:xfrm>
          <a:prstGeom prst="straightConnector1">
            <a:avLst/>
          </a:prstGeom>
          <a:ln w="25400"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942320" y="4342765"/>
            <a:ext cx="4978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sz="4000">
                <a:solidFill>
                  <a:srgbClr val="ED7D31"/>
                </a:solidFill>
                <a:sym typeface="+mn-ea"/>
              </a:rPr>
              <a:t>0</a:t>
            </a:r>
            <a:endParaRPr lang="en-US" altLang="zh-CN" sz="4000">
              <a:solidFill>
                <a:srgbClr val="ED7D31"/>
              </a:solidFill>
              <a:sym typeface="+mn-ea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7444105" y="4042410"/>
            <a:ext cx="685800" cy="756920"/>
          </a:xfrm>
          <a:prstGeom prst="down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Estimation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41236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Estimate transmission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430720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>
                <a:sym typeface="+mn-ea"/>
              </a:rPr>
              <a:t>Compute dark channel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5030153"/>
          <a:ext cx="707009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806700" imgH="508000" progId="Equation.KSEE3">
                  <p:embed/>
                </p:oleObj>
              </mc:Choice>
              <mc:Fallback>
                <p:oleObj name="" r:id="rId1" imgW="2806700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4998" y="5030153"/>
                        <a:ext cx="7070090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2965768"/>
          <a:ext cx="3647440" cy="1216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1447800" imgH="482600" progId="Equation.KSEE3">
                  <p:embed/>
                </p:oleObj>
              </mc:Choice>
              <mc:Fallback>
                <p:oleObj name="" r:id="rId3" imgW="14478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998" y="2965768"/>
                        <a:ext cx="3647440" cy="1216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7406640" y="5052060"/>
            <a:ext cx="3423920" cy="131572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flipV="1">
            <a:off x="5753100" y="4189730"/>
            <a:ext cx="685800" cy="756920"/>
          </a:xfrm>
          <a:prstGeom prst="down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Estimation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Estimate transmission</a:t>
            </a:r>
            <a:endParaRPr lang="en-US" altLang="zh-CN" sz="28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2175828"/>
          <a:ext cx="3647440" cy="1216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1447800" imgH="482600" progId="Equation.KSEE3">
                  <p:embed/>
                </p:oleObj>
              </mc:Choice>
              <mc:Fallback>
                <p:oleObj name="" r:id="rId1" imgW="14478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4998" y="2175828"/>
                        <a:ext cx="3647440" cy="1216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65" y="3646805"/>
            <a:ext cx="2947035" cy="2210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725" y="3646805"/>
            <a:ext cx="2947035" cy="221043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194040" y="4224020"/>
            <a:ext cx="553720" cy="45212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525" y="1739265"/>
            <a:ext cx="1114425" cy="92075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8837930" y="2797175"/>
            <a:ext cx="982980" cy="127127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835400" y="60147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input </a:t>
            </a:r>
            <a:r>
              <a:rPr lang="en-US" altLang="zh-CN" b="1"/>
              <a:t>I</a:t>
            </a:r>
            <a:endParaRPr lang="en-US" altLang="zh-CN" b="1"/>
          </a:p>
        </p:txBody>
      </p:sp>
      <p:sp>
        <p:nvSpPr>
          <p:cNvPr id="18" name="文本框 17"/>
          <p:cNvSpPr txBox="1"/>
          <p:nvPr/>
        </p:nvSpPr>
        <p:spPr>
          <a:xfrm>
            <a:off x="7680960" y="60147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estimated </a:t>
            </a:r>
            <a:r>
              <a:rPr lang="en-US" altLang="zh-CN" b="1"/>
              <a:t>t</a:t>
            </a:r>
            <a:endParaRPr lang="en-US" altLang="zh-CN" b="1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Introduction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2652395"/>
            <a:ext cx="5114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Edge-preserving filtering</a:t>
            </a:r>
            <a:endParaRPr lang="en-US" altLang="zh-CN" sz="2800"/>
          </a:p>
        </p:txBody>
      </p:sp>
      <p:sp>
        <p:nvSpPr>
          <p:cNvPr id="15" name="文本框 14"/>
          <p:cNvSpPr txBox="1"/>
          <p:nvPr/>
        </p:nvSpPr>
        <p:spPr>
          <a:xfrm>
            <a:off x="1055370" y="3604260"/>
            <a:ext cx="5114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/>
              <a:t>An important topic in computer vision</a:t>
            </a:r>
            <a:endParaRPr lang="en-US" altLang="zh-CN" sz="2400"/>
          </a:p>
        </p:txBody>
      </p:sp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1295" y="1145540"/>
            <a:ext cx="5084445" cy="16529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678940" y="4466590"/>
            <a:ext cx="85274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 fontAlgn="auto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Denoising, image amoothing/sharpening, texture decomposition, HDR compression, image abstration, optical flow estimation, image superresolution, feature smoothing...</a:t>
            </a:r>
            <a:endParaRPr lang="en-US" altLang="zh-CN" sz="24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Introduction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2652395"/>
            <a:ext cx="7187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Our target - to design a filter</a:t>
            </a:r>
            <a:endParaRPr lang="en-US" altLang="zh-CN" sz="2800"/>
          </a:p>
        </p:txBody>
      </p:sp>
      <p:sp>
        <p:nvSpPr>
          <p:cNvPr id="15" name="文本框 14"/>
          <p:cNvSpPr txBox="1"/>
          <p:nvPr/>
        </p:nvSpPr>
        <p:spPr>
          <a:xfrm>
            <a:off x="1318260" y="3366135"/>
            <a:ext cx="51149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/>
              <a:t>Edge-preserving filtering</a:t>
            </a:r>
            <a:endParaRPr lang="en-US" altLang="zh-CN" sz="240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Non-iterative</a:t>
            </a:r>
            <a:endParaRPr lang="en-US" altLang="zh-CN" sz="240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O(1) time, fast and non-approximate</a:t>
            </a:r>
            <a:endParaRPr lang="en-US" altLang="zh-CN" sz="240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No gradient distortion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6350" y="0"/>
            <a:ext cx="2917190" cy="6858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占位符 1"/>
          <p:cNvSpPr txBox="1"/>
          <p:nvPr/>
        </p:nvSpPr>
        <p:spPr>
          <a:xfrm>
            <a:off x="318243" y="3154651"/>
            <a:ext cx="2449704" cy="76245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8630" dirty="0">
                <a:solidFill>
                  <a:schemeClr val="bg1"/>
                </a:solidFill>
              </a:rPr>
              <a:t>目录</a:t>
            </a:r>
            <a:endParaRPr kumimoji="1" lang="zh-CN" altLang="en-US" sz="863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1136" y="4429331"/>
            <a:ext cx="13671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100" dirty="0">
                <a:solidFill>
                  <a:schemeClr val="bg1"/>
                </a:solidFill>
              </a:rPr>
              <a:t>CONTENTS</a:t>
            </a:r>
            <a:endParaRPr kumimoji="1" lang="zh-CN" altLang="en-US" sz="2100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84600" y="2657513"/>
            <a:ext cx="6394245" cy="762454"/>
            <a:chOff x="3686380" y="1424166"/>
            <a:chExt cx="6572325" cy="762454"/>
          </a:xfrm>
        </p:grpSpPr>
        <p:sp>
          <p:nvSpPr>
            <p:cNvPr id="22" name="任意多边形 43"/>
            <p:cNvSpPr/>
            <p:nvPr/>
          </p:nvSpPr>
          <p:spPr>
            <a:xfrm>
              <a:off x="4665653" y="1523049"/>
              <a:ext cx="5593052" cy="56468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</a:rPr>
                <a:t>C++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的算法分析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与验证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任意多边形 44"/>
            <p:cNvSpPr/>
            <p:nvPr/>
          </p:nvSpPr>
          <p:spPr>
            <a:xfrm>
              <a:off x="3686380" y="1424166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84600" y="3624414"/>
            <a:ext cx="6428709" cy="762454"/>
            <a:chOff x="3679250" y="2445042"/>
            <a:chExt cx="6607749" cy="762454"/>
          </a:xfrm>
        </p:grpSpPr>
        <p:sp>
          <p:nvSpPr>
            <p:cNvPr id="30" name="任意多边形 43"/>
            <p:cNvSpPr/>
            <p:nvPr/>
          </p:nvSpPr>
          <p:spPr>
            <a:xfrm>
              <a:off x="4658522" y="2543925"/>
              <a:ext cx="5628477" cy="56468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硬件实现架构及仿真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任意多边形 44"/>
            <p:cNvSpPr/>
            <p:nvPr/>
          </p:nvSpPr>
          <p:spPr>
            <a:xfrm>
              <a:off x="3679250" y="2445042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84600" y="4661177"/>
            <a:ext cx="6428709" cy="762454"/>
            <a:chOff x="3672121" y="3439260"/>
            <a:chExt cx="6607749" cy="762454"/>
          </a:xfrm>
        </p:grpSpPr>
        <p:sp>
          <p:nvSpPr>
            <p:cNvPr id="32" name="任意多边形 43"/>
            <p:cNvSpPr/>
            <p:nvPr/>
          </p:nvSpPr>
          <p:spPr>
            <a:xfrm>
              <a:off x="4651393" y="3538143"/>
              <a:ext cx="5628477" cy="56468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Reference</a:t>
              </a:r>
              <a:endPara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3" name="任意多边形 44"/>
            <p:cNvSpPr/>
            <p:nvPr/>
          </p:nvSpPr>
          <p:spPr>
            <a:xfrm>
              <a:off x="3672121" y="3439260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4</a:t>
              </a:r>
              <a:endParaRPr lang="zh-CN" altLang="en-US" sz="44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84600" y="1691083"/>
            <a:ext cx="6394450" cy="762454"/>
            <a:chOff x="3686381" y="502173"/>
            <a:chExt cx="6572536" cy="762454"/>
          </a:xfrm>
        </p:grpSpPr>
        <p:sp>
          <p:nvSpPr>
            <p:cNvPr id="38" name="任意多边形 43"/>
            <p:cNvSpPr/>
            <p:nvPr/>
          </p:nvSpPr>
          <p:spPr>
            <a:xfrm>
              <a:off x="4665408" y="601233"/>
              <a:ext cx="5593509" cy="564515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去雾算法的背景及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概要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任意多边形 44"/>
            <p:cNvSpPr/>
            <p:nvPr/>
          </p:nvSpPr>
          <p:spPr>
            <a:xfrm>
              <a:off x="3686381" y="502173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0"/>
    </mc:Choice>
    <mc:Fallback>
      <p:transition spd="slow" advTm="27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embed="rId1"/>
          <a:srcRect l="63878" b="-474"/>
          <a:stretch>
            <a:fillRect/>
          </a:stretch>
        </p:blipFill>
        <p:spPr>
          <a:xfrm>
            <a:off x="1417955" y="2270760"/>
            <a:ext cx="4657725" cy="40608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Guided filter</a:t>
            </a:r>
            <a:endParaRPr lang="en-US" altLang="zh-CN" sz="28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65938" y="1746568"/>
          <a:ext cx="4160520" cy="89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2" imgW="1651000" imgH="355600" progId="Equation.KSEE3">
                  <p:embed/>
                </p:oleObj>
              </mc:Choice>
              <mc:Fallback>
                <p:oleObj name="" r:id="rId2" imgW="1651000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65938" y="1746568"/>
                        <a:ext cx="4160520" cy="896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矩形 9"/>
          <p:cNvSpPr/>
          <p:nvPr/>
        </p:nvSpPr>
        <p:spPr>
          <a:xfrm>
            <a:off x="7094855" y="2904490"/>
            <a:ext cx="3704590" cy="1199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solidFill>
                  <a:schemeClr val="tx1"/>
                </a:solidFill>
              </a:rPr>
              <a:t>Linear regression</a:t>
            </a:r>
            <a:endParaRPr lang="en-US" altLang="zh-CN" sz="3200">
              <a:solidFill>
                <a:schemeClr val="tx1"/>
              </a:solidFill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8604250" y="4364990"/>
            <a:ext cx="685800" cy="756920"/>
          </a:xfrm>
          <a:prstGeom prst="down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23200" y="5071110"/>
          <a:ext cx="2247900" cy="165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4" imgW="965200" imgH="711200" progId="Equation.KSEE3">
                  <p:embed/>
                </p:oleObj>
              </mc:Choice>
              <mc:Fallback>
                <p:oleObj name="" r:id="rId4" imgW="965200" imgH="711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23200" y="5071110"/>
                        <a:ext cx="2247900" cy="165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左箭头 21"/>
          <p:cNvSpPr/>
          <p:nvPr/>
        </p:nvSpPr>
        <p:spPr>
          <a:xfrm>
            <a:off x="5333365" y="5633720"/>
            <a:ext cx="2400935" cy="531495"/>
          </a:xfrm>
          <a:prstGeom prst="left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01285" y="1864995"/>
            <a:ext cx="1597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noise / texture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841875" y="2154555"/>
            <a:ext cx="402590" cy="38100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5075491" y="6331839"/>
                <a:ext cx="130873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91" y="6331839"/>
                <a:ext cx="1308735" cy="368300"/>
              </a:xfrm>
              <a:prstGeom prst="rect">
                <a:avLst/>
              </a:prstGeom>
              <a:blipFill rotWithShape="1">
                <a:blip r:embed="rId6"/>
                <a:stretch>
                  <a:fillRect l="-44" t="-69" r="4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>
            <a:off x="4286250" y="6165215"/>
            <a:ext cx="861060" cy="238125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96740" y="58731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before optimization</a:t>
            </a:r>
            <a:endParaRPr lang="en-US" altLang="zh-CN" sz="2800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2980" y="1863725"/>
            <a:ext cx="5146040" cy="38595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2980" y="1863725"/>
            <a:ext cx="5146040" cy="38595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96740" y="58731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after optimization</a:t>
            </a:r>
            <a:endParaRPr lang="en-US" altLang="zh-CN" sz="28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691765" y="1641475"/>
            <a:ext cx="7491730" cy="473583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Atmospheric Light Estimation</a:t>
            </a:r>
            <a:endParaRPr lang="en-US" altLang="zh-CN" sz="4000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5990" y="63773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788910" y="63773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dark channel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63220" y="4222115"/>
            <a:ext cx="220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/>
              <a:t>pixels brighter than the atmospheric light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63220" y="2125980"/>
            <a:ext cx="220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/>
            <a:r>
              <a:rPr lang="en-US" altLang="zh-CN"/>
              <a:t>most hazy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563485" y="1273175"/>
            <a:ext cx="220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/>
              <a:t>brightest pixels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110" y="3890645"/>
            <a:ext cx="2776855" cy="208343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805" y="3890645"/>
            <a:ext cx="2776855" cy="20834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Scene Radiance Restoration</a:t>
            </a:r>
            <a:endParaRPr lang="en-US" altLang="zh-CN" sz="4000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7861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06095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890645"/>
            <a:ext cx="2776855" cy="20834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515985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transmisson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4058856" y="2295144"/>
                <a:ext cx="45764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 = 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56" y="2295144"/>
                <a:ext cx="4576445" cy="645160"/>
              </a:xfrm>
              <a:prstGeom prst="rect">
                <a:avLst/>
              </a:prstGeom>
              <a:blipFill rotWithShape="1">
                <a:blip r:embed="rId4"/>
                <a:stretch>
                  <a:fillRect l="-12" t="-39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 flipV="1">
            <a:off x="3630930" y="2940050"/>
            <a:ext cx="599440" cy="82296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5292090" y="3012440"/>
            <a:ext cx="234950" cy="69850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8202930" y="2940050"/>
            <a:ext cx="883920" cy="83185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688070" y="1038225"/>
            <a:ext cx="528320" cy="52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962265" y="177546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Atmospheric light</a:t>
            </a:r>
            <a:endParaRPr lang="en-US" altLang="zh-CN"/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6790690" y="1993900"/>
            <a:ext cx="1173480" cy="41148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tiananme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880" y="1637665"/>
            <a:ext cx="5730875" cy="42983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Result</a:t>
            </a:r>
            <a:endParaRPr lang="en-US" altLang="zh-CN" sz="4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5400" y="61182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input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Result</a:t>
            </a:r>
            <a:endParaRPr lang="en-US" altLang="zh-CN" sz="4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5400" y="61182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recovered image</a:t>
            </a:r>
            <a:endParaRPr lang="en-US" altLang="zh-CN"/>
          </a:p>
        </p:txBody>
      </p:sp>
      <p:pic>
        <p:nvPicPr>
          <p:cNvPr id="10" name="图片 9" descr="tiananmen1_r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1637665"/>
            <a:ext cx="5730875" cy="42983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Limitation</a:t>
            </a:r>
            <a:endParaRPr lang="en-US" altLang="zh-CN" sz="4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6475" y="193865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Inherently white or grayish objects</a:t>
            </a:r>
            <a:endParaRPr lang="en-US" altLang="zh-CN" sz="2800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2806065" y="2754630"/>
            <a:ext cx="6580505" cy="37433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Limitation</a:t>
            </a:r>
            <a:endParaRPr lang="en-US" altLang="zh-CN" sz="4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6475" y="193865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>
                <a:sym typeface="+mn-ea"/>
              </a:rPr>
              <a:t>Haze imaging model is invalid</a:t>
            </a:r>
            <a:endParaRPr lang="en-US" altLang="zh-CN" sz="2800"/>
          </a:p>
        </p:txBody>
      </p:sp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904875" y="3261995"/>
            <a:ext cx="10382885" cy="21526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Summary</a:t>
            </a:r>
            <a:endParaRPr lang="en-US" altLang="zh-CN" sz="40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92400" y="3261995"/>
            <a:ext cx="51149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20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/>
              <a:t>A natural phenomenon</a:t>
            </a:r>
            <a:endParaRPr lang="en-US" altLang="zh-CN" sz="2400"/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Very simple but effective</a:t>
            </a:r>
            <a:endParaRPr lang="en-US" altLang="zh-CN" sz="2400">
              <a:sym typeface="+mn-ea"/>
            </a:endParaRPr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Put a bad image to good use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1189355" y="224345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Dark channel prior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4909185" y="3103880"/>
            <a:ext cx="7282815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去雾算法的背景及概要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067921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1</a:t>
              </a:r>
              <a:endParaRPr lang="zh-CN" altLang="en-US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01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158079" y="3103482"/>
            <a:ext cx="7033922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C++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的算法分析和验证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141730" cy="2183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2</a:t>
              </a:r>
              <a:endParaRPr lang="en-US" altLang="zh-CN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02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18465" y="1764665"/>
            <a:ext cx="47021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在实际</a:t>
            </a:r>
            <a:r>
              <a:rPr lang="en-US" altLang="zh-CN"/>
              <a:t>FPGA</a:t>
            </a:r>
            <a:r>
              <a:rPr lang="zh-CN" altLang="en-US"/>
              <a:t>开发的过程中，单仿真需耗费很长的时间，往往需先用高级语言搭建一套完整的实现流程，方便</a:t>
            </a:r>
            <a:r>
              <a:rPr lang="en-US" altLang="zh-CN"/>
              <a:t>FPGA</a:t>
            </a:r>
            <a:r>
              <a:rPr lang="zh-CN" altLang="en-US"/>
              <a:t>开发时的验证。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8465" y="3831590"/>
            <a:ext cx="4701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而在图像处理操作中，可以应用</a:t>
            </a:r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去方便的调取</a:t>
            </a:r>
            <a:r>
              <a:rPr lang="en-US" altLang="zh-CN"/>
              <a:t>OPEN_CV</a:t>
            </a:r>
            <a:r>
              <a:rPr lang="zh-CN" altLang="en-US"/>
              <a:t>库中的一些接口函数，并且有一些便利的类可以使用，因此选用</a:t>
            </a:r>
            <a:r>
              <a:rPr lang="en-US" altLang="zh-CN"/>
              <a:t>C++</a:t>
            </a:r>
            <a:r>
              <a:rPr lang="zh-CN" altLang="en-US"/>
              <a:t>来对算法进行程序验证和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9255" y="1524000"/>
            <a:ext cx="5959475" cy="39154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获得暗通道</a:t>
            </a:r>
            <a:r>
              <a:rPr lang="zh-CN" altLang="en-US" b="1"/>
              <a:t>图像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234315" y="1553845"/>
            <a:ext cx="66446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遍历原始图像的所有像素点，找到每个像素点三个通道中的最小值，将最小值</a:t>
            </a:r>
            <a:r>
              <a:rPr lang="zh-CN" altLang="en-US"/>
              <a:t>组成单通道图。</a:t>
            </a:r>
            <a:endParaRPr lang="zh-CN" altLang="en-US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2249170"/>
            <a:ext cx="5784850" cy="4206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55" y="2115185"/>
            <a:ext cx="4972685" cy="3723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" y="2552065"/>
            <a:ext cx="6059170" cy="37687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获得暗通道</a:t>
            </a:r>
            <a:r>
              <a:rPr lang="zh-CN" altLang="en-US" b="1"/>
              <a:t>图像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454785"/>
            <a:ext cx="6644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将获得的单通道图进行扩展，扩展范围等于滤波半径。对扩展前图像的每一个像素点进行滤波半径为</a:t>
            </a:r>
            <a:r>
              <a:rPr lang="en-US" altLang="zh-CN"/>
              <a:t>r</a:t>
            </a:r>
            <a:r>
              <a:rPr lang="zh-CN" altLang="en-US"/>
              <a:t>的均值滤波，最后得到</a:t>
            </a:r>
            <a:r>
              <a:rPr lang="zh-CN" altLang="en-US"/>
              <a:t>暗通道图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40" y="2292985"/>
            <a:ext cx="4945380" cy="3702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0" y="2303780"/>
            <a:ext cx="5146040" cy="42818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计算全球大气光成分</a:t>
            </a:r>
            <a:r>
              <a:rPr lang="en-US" altLang="zh-CN" b="1"/>
              <a:t>A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641985" y="1470025"/>
            <a:ext cx="9383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遍历暗通道图每一个像素点的像素值，存储的过程并完成从大到小排序，同时包含每个像素点的</a:t>
            </a:r>
            <a:r>
              <a:rPr lang="zh-CN" altLang="en-US"/>
              <a:t>位置信息。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计算全球大气光成分</a:t>
            </a:r>
            <a:r>
              <a:rPr lang="en-US" altLang="zh-CN" b="1"/>
              <a:t>A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682750"/>
            <a:ext cx="9852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找出存储的像素点值最大的像素点的位置信息，与之对应找到原图像该位置的像素点。比较三个通道的像素值，即可得到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值。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2656840"/>
            <a:ext cx="8393430" cy="3307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315" y="2552065"/>
            <a:ext cx="7181850" cy="38290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计算透射率</a:t>
            </a:r>
            <a:r>
              <a:rPr lang="en-US" altLang="zh-CN" b="1"/>
              <a:t>t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682750"/>
            <a:ext cx="6644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输入暗通道图和</a:t>
            </a:r>
            <a:r>
              <a:rPr lang="en-US" altLang="zh-CN"/>
              <a:t>A</a:t>
            </a:r>
            <a:r>
              <a:rPr lang="zh-CN" altLang="en-US"/>
              <a:t>的值，带入对应的计算公式得到</a:t>
            </a:r>
            <a:r>
              <a:rPr lang="zh-CN" altLang="en-US"/>
              <a:t>透射率图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55" y="1736090"/>
            <a:ext cx="5135245" cy="39008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导向滤波优化透射率图</a:t>
            </a:r>
            <a:r>
              <a:rPr lang="en-US" altLang="zh-CN" b="1"/>
              <a:t>t</a:t>
            </a:r>
            <a:endParaRPr lang="en-US" altLang="zh-CN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6285" y="1081405"/>
            <a:ext cx="6097270" cy="5193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4315" y="1886585"/>
            <a:ext cx="561721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算法步骤如下：</a:t>
            </a:r>
            <a:endParaRPr lang="zh-CN" altLang="en-US"/>
          </a:p>
          <a:p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计算引导图G的积分图和平方积分图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计算输入图像P的积分图， P和G的乘积积分图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用上两步得出的积分图计算P和G的均值，G的方差，P和G的协方差，窗口半径为r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然后用下式计算系数图A和B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计算A和B的积分图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计算A和B的窗口半径r的均值，并用</a:t>
            </a:r>
            <a:r>
              <a:rPr lang="zh-CN" altLang="en-US"/>
              <a:t>下式计算输出图Q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785303" y="4825683"/>
            <a:ext cx="1914525" cy="35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289368" y="5256530"/>
            <a:ext cx="3190875" cy="53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1869123" y="5867718"/>
            <a:ext cx="1704975" cy="3714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导向滤波优化透射率图</a:t>
            </a:r>
            <a:r>
              <a:rPr lang="en-US" altLang="zh-CN" b="1"/>
              <a:t>t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10" y="1717040"/>
            <a:ext cx="5211445" cy="3900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0" y="1682750"/>
            <a:ext cx="5289550" cy="3959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34315" y="98234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去雾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355725"/>
            <a:ext cx="66446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对原始图像每一个像素点的每一个通道值都程序中的</a:t>
            </a:r>
            <a:r>
              <a:rPr lang="zh-CN" altLang="en-US"/>
              <a:t>公式处理，最后将三通道合并，得到去雾后的</a:t>
            </a:r>
            <a:r>
              <a:rPr lang="zh-CN" altLang="en-US"/>
              <a:t>图像。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005965"/>
            <a:ext cx="4919345" cy="4738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160" y="3677285"/>
            <a:ext cx="4097020" cy="3067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160" y="201295"/>
            <a:ext cx="4022725" cy="30105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Haze Images</a:t>
            </a:r>
            <a:endParaRPr lang="en-US" altLang="zh-CN" sz="4000">
              <a:sym typeface="+mn-ea"/>
            </a:endParaRPr>
          </a:p>
        </p:txBody>
      </p:sp>
      <p:pic>
        <p:nvPicPr>
          <p:cNvPr id="13" name="图片 12" descr="ny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2644775"/>
            <a:ext cx="3484880" cy="1877695"/>
          </a:xfrm>
          <a:prstGeom prst="rect">
            <a:avLst/>
          </a:prstGeom>
        </p:spPr>
      </p:pic>
      <p:pic>
        <p:nvPicPr>
          <p:cNvPr id="14" name="图片 13" descr="hongko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2644775"/>
            <a:ext cx="3291205" cy="1880235"/>
          </a:xfrm>
          <a:prstGeom prst="rect">
            <a:avLst/>
          </a:prstGeom>
        </p:spPr>
      </p:pic>
      <p:pic>
        <p:nvPicPr>
          <p:cNvPr id="16" name="图片 15" descr="tr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120" y="2613660"/>
            <a:ext cx="3225800" cy="19069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40105" y="55930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/>
              <a:t>Low visibility</a:t>
            </a:r>
            <a:endParaRPr lang="en-US" altLang="zh-CN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/>
              <a:t>Faint colors</a:t>
            </a:r>
            <a:endParaRPr lang="en-US" altLang="zh-CN" sz="20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158079" y="3103482"/>
            <a:ext cx="7033922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硬件实现架构及仿真分析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141730" cy="2183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3</a:t>
              </a:r>
              <a:endParaRPr lang="en-US" altLang="zh-CN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03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276225" y="1292225"/>
            <a:ext cx="68065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camera_data_make</a:t>
            </a:r>
            <a:endParaRPr lang="en-US" altLang="zh-CN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dark_channel</a:t>
            </a:r>
            <a:endParaRPr lang="en-US" altLang="zh-CN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calculate_A</a:t>
            </a:r>
            <a:endParaRPr lang="zh-CN" altLang="en-US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tx_get</a:t>
            </a:r>
            <a:endParaRPr lang="zh-CN" altLang="en-US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time_alignment</a:t>
            </a:r>
            <a:endParaRPr lang="zh-CN" altLang="en-US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haze_remove_cal</a:t>
            </a:r>
            <a:endParaRPr lang="zh-CN" altLang="en-US" b="1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030" y="1387475"/>
            <a:ext cx="8053070" cy="4424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t="778" r="21724"/>
          <a:stretch>
            <a:fillRect/>
          </a:stretch>
        </p:blipFill>
        <p:spPr>
          <a:xfrm>
            <a:off x="1951355" y="2571115"/>
            <a:ext cx="8291195" cy="22345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97375" y="5301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camera </a:t>
            </a:r>
            <a:r>
              <a:rPr lang="en-US" altLang="zh-CN" sz="2800">
                <a:sym typeface="+mn-ea"/>
              </a:rPr>
              <a:t>data stream</a:t>
            </a:r>
            <a:endParaRPr lang="en-US" altLang="zh-CN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camera_data_make</a:t>
            </a:r>
            <a:endParaRPr lang="zh-CN" altLang="en-US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3672840" y="3434715"/>
            <a:ext cx="48456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find min value of RGB channel</a:t>
            </a:r>
            <a:endParaRPr lang="en-US" altLang="zh-CN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ym typeface="+mn-ea"/>
              </a:rPr>
              <a:t>dark_channel</a:t>
            </a:r>
            <a:endParaRPr lang="zh-CN" altLang="en-US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075815"/>
            <a:ext cx="7181850" cy="1231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25" y="4194175"/>
            <a:ext cx="6889750" cy="12382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min value filter</a:t>
            </a:r>
            <a:endParaRPr lang="en-US" altLang="zh-CN" sz="28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ym typeface="+mn-ea"/>
              </a:rPr>
              <a:t>dark_channel</a:t>
            </a:r>
            <a:endParaRPr lang="zh-CN" altLang="en-US" b="1"/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751205" y="2634615"/>
            <a:ext cx="4260850" cy="2940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卷积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65" y="3272155"/>
            <a:ext cx="5644515" cy="16656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97375" y="593026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convolution operator</a:t>
            </a:r>
            <a:endParaRPr lang="en-US" altLang="zh-CN" sz="28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calculate_A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previous frame value</a:t>
            </a:r>
            <a:endParaRPr lang="en-US" altLang="zh-CN" sz="280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130" y="2812415"/>
            <a:ext cx="7571105" cy="1943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tx_get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transmission value</a:t>
            </a:r>
            <a:endParaRPr lang="en-US" altLang="zh-CN" sz="2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2803525"/>
            <a:ext cx="8576945" cy="176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time_alignment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transmission value</a:t>
            </a:r>
            <a:endParaRPr lang="en-US" altLang="zh-CN" sz="2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2803525"/>
            <a:ext cx="8576945" cy="176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/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haze_remove_cal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final result</a:t>
            </a:r>
            <a:endParaRPr lang="en-US" altLang="zh-CN" sz="280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2908300"/>
            <a:ext cx="10316210" cy="1555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en-US" altLang="zh-CN"/>
              <a:t>Simulation Result</a:t>
            </a:r>
            <a:endParaRPr lang="en-US" altLang="zh-CN" b="1"/>
          </a:p>
        </p:txBody>
      </p:sp>
      <p:pic>
        <p:nvPicPr>
          <p:cNvPr id="2" name="图片 1" descr="median_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7940" y="2104390"/>
            <a:ext cx="5045710" cy="3784600"/>
          </a:xfrm>
          <a:prstGeom prst="rect">
            <a:avLst/>
          </a:prstGeom>
        </p:spPr>
      </p:pic>
      <p:pic>
        <p:nvPicPr>
          <p:cNvPr id="10" name="图片 9" descr="duck_f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104390"/>
            <a:ext cx="5045710" cy="37846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38379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91083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Goals of Haze Removal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 descr="canon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760" y="1929765"/>
            <a:ext cx="2204720" cy="3307080"/>
          </a:xfrm>
          <a:prstGeom prst="rect">
            <a:avLst/>
          </a:prstGeom>
        </p:spPr>
      </p:pic>
      <p:pic>
        <p:nvPicPr>
          <p:cNvPr id="9" name="图片 8" descr="canon3_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929765"/>
            <a:ext cx="2204720" cy="330708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371340" y="3225165"/>
            <a:ext cx="1391920" cy="7162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t="1229"/>
          <a:stretch>
            <a:fillRect/>
          </a:stretch>
        </p:blipFill>
        <p:spPr>
          <a:xfrm>
            <a:off x="9116695" y="1929765"/>
            <a:ext cx="2176145" cy="3305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0105" y="55930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Scene restoration</a:t>
            </a:r>
            <a:endParaRPr lang="en-US" altLang="zh-CN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Depth estimation</a:t>
            </a:r>
            <a:endParaRPr lang="en-US" altLang="zh-CN" sz="20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fc3033d81c8dfa6ab1a1009e0dfa8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9875" y="1973580"/>
            <a:ext cx="5214620" cy="3912870"/>
          </a:xfrm>
          <a:prstGeom prst="rect">
            <a:avLst/>
          </a:prstGeom>
        </p:spPr>
      </p:pic>
      <p:pic>
        <p:nvPicPr>
          <p:cNvPr id="13" name="图片 12" descr="b6af9b0a981725b9eae1fbf547711a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1973580"/>
            <a:ext cx="5214620" cy="391287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en-US" altLang="zh-CN"/>
              <a:t>Site test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238379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91083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158079" y="3103482"/>
            <a:ext cx="7033922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Reference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177925" cy="2183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4</a:t>
              </a:r>
              <a:endParaRPr lang="en-US" altLang="zh-CN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04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Reference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640840" y="2011680"/>
            <a:ext cx="8509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/>
            <a:r>
              <a:rPr lang="zh-CN" altLang="en-US"/>
              <a:t>K. He, J. Sun and X. Tang, "Single Image Haze Removal Using Dark Channel Prior," in IEEE Transactions on Pattern Analysis and Machine Intelligence, vol. 33, no. 12, pp. 2341-2353, Dec. 2011, doi: 10.1109/TPAMI.2010.168.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40840" y="3510280"/>
            <a:ext cx="8509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/>
            <a:r>
              <a:rPr lang="zh-CN" altLang="en-US"/>
              <a:t>K. He, J. Sun and X. Tang, "Guided Image Filtering," in IEEE Transactions on Pattern Analysis and Machine Intelligence, vol. 35, no. 6, pp. 1397-1409, June 2013, doi: 10.1109/TPAMI.2012.213.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52400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26" name="Picture 2" descr="https://timgsa.baidu.com/timg?image&amp;quality=80&amp;size=b9999_10000&amp;sec=1493284536177&amp;di=9ee1b7d4c2a82b10f15db9ae1190ec14&amp;imgtype=0&amp;src=http%3A%2F%2Fwww.groundworklawrence.org%2Ffiles%2Fimages%2Fimce%2FThank%2520You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LineDrawing trans="25000"/>
                    </a14:imgEffect>
                    <a14:imgEffect>
                      <a14:backgroundRemoval t="0" b="100000" l="0" r="100000">
                        <a14:foregroundMark x1="16333" y1="9091" x2="16333" y2="9091"/>
                        <a14:foregroundMark x1="17333" y1="25207" x2="17333" y2="25207"/>
                        <a14:backgroundMark x1="81667" y1="50826" x2="81667" y2="50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057" y="2638233"/>
            <a:ext cx="4627886" cy="15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152"/>
    </mc:Choice>
    <mc:Fallback>
      <p:transition spd="slow" advTm="6881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Haze Imag</a:t>
            </a:r>
            <a:r>
              <a:rPr lang="en-US" altLang="zh-CN" sz="4000">
                <a:sym typeface="+mn-ea"/>
              </a:rPr>
              <a:t>ing Model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 descr="canon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4330" y="3716655"/>
            <a:ext cx="1476375" cy="2214880"/>
          </a:xfrm>
          <a:prstGeom prst="rect">
            <a:avLst/>
          </a:prstGeom>
        </p:spPr>
      </p:pic>
      <p:pic>
        <p:nvPicPr>
          <p:cNvPr id="9" name="图片 8" descr="canon3_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05" y="3707765"/>
            <a:ext cx="1476375" cy="2214880"/>
          </a:xfrm>
          <a:prstGeom prst="rect">
            <a:avLst/>
          </a:prstGeom>
        </p:spPr>
      </p:pic>
      <p:pic>
        <p:nvPicPr>
          <p:cNvPr id="14" name="图片 13" descr="canon3_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830" y="3707765"/>
            <a:ext cx="1490345" cy="22358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039806" y="2005584"/>
                <a:ext cx="45764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 = 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06" y="2005584"/>
                <a:ext cx="4576445" cy="645160"/>
              </a:xfrm>
              <a:prstGeom prst="rect">
                <a:avLst/>
              </a:prstGeom>
              <a:blipFill rotWithShape="1">
                <a:blip r:embed="rId4"/>
                <a:stretch>
                  <a:fillRect l="-12" t="-39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3611880" y="2650490"/>
            <a:ext cx="599440" cy="82296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273040" y="2722880"/>
            <a:ext cx="1010920" cy="75057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8183880" y="2650490"/>
            <a:ext cx="883920" cy="83185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669020" y="748665"/>
            <a:ext cx="528320" cy="52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943215" y="148590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Atmospheric light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6771640" y="1704340"/>
            <a:ext cx="1173480" cy="41148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642235" y="611378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37810" y="611378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8046720" y="611378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Transmission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</a:t>
            </a:r>
            <a:endParaRPr lang="en-US" altLang="zh-CN" sz="4000"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r="465" b="10768"/>
          <a:stretch>
            <a:fillRect/>
          </a:stretch>
        </p:blipFill>
        <p:spPr>
          <a:xfrm>
            <a:off x="1609725" y="4106545"/>
            <a:ext cx="8972550" cy="2367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02920" y="2234565"/>
            <a:ext cx="51149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min(rgb,local patch)</a:t>
            </a:r>
            <a:endParaRPr lang="en-US" altLang="zh-CN" sz="2800"/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zh-CN" sz="2800"/>
              <a:t> min(r,g,b)</a:t>
            </a:r>
            <a:endParaRPr lang="en-US" altLang="zh-CN" sz="2800"/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zh-CN" sz="2800"/>
              <a:t> min(local patch) = min filter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47080" y="1746568"/>
          <a:ext cx="4510405" cy="96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790700" imgH="381000" progId="Equation.KSEE3">
                  <p:embed/>
                </p:oleObj>
              </mc:Choice>
              <mc:Fallback>
                <p:oleObj name="" r:id="rId2" imgW="1790700" imgH="381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7080" y="1746568"/>
                        <a:ext cx="4510405" cy="96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5815330" y="2952750"/>
            <a:ext cx="4191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800">
                <a:sym typeface="+mn-ea"/>
              </a:rPr>
              <a:t> J</a:t>
            </a:r>
            <a:r>
              <a:rPr lang="en-US" altLang="zh-CN" sz="2800" baseline="30000">
                <a:sym typeface="+mn-ea"/>
              </a:rPr>
              <a:t>c</a:t>
            </a:r>
            <a:r>
              <a:rPr lang="en-US" altLang="zh-CN" sz="2800">
                <a:sym typeface="+mn-ea"/>
              </a:rPr>
              <a:t>: color channel of </a:t>
            </a:r>
            <a:r>
              <a:rPr lang="en-US" altLang="zh-CN" sz="2800" b="1">
                <a:sym typeface="+mn-ea"/>
              </a:rPr>
              <a:t>J</a:t>
            </a:r>
            <a:endParaRPr lang="en-US" altLang="zh-CN" sz="2800">
              <a:sym typeface="+mn-ea"/>
            </a:endParaRPr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>
                <a:sym typeface="+mn-ea"/>
              </a:rPr>
              <a:t>J</a:t>
            </a:r>
            <a:r>
              <a:rPr lang="en-US" altLang="zh-CN" sz="2800" baseline="30000">
                <a:sym typeface="+mn-ea"/>
              </a:rPr>
              <a:t>dark</a:t>
            </a:r>
            <a:r>
              <a:rPr lang="en-US" altLang="zh-CN" sz="2800">
                <a:sym typeface="+mn-ea"/>
              </a:rPr>
              <a:t>: dark channel of </a:t>
            </a:r>
            <a:r>
              <a:rPr lang="en-US" altLang="zh-CN" sz="2800" b="1">
                <a:sym typeface="+mn-ea"/>
              </a:rPr>
              <a:t>J</a:t>
            </a:r>
            <a:endParaRPr lang="en-US" altLang="zh-CN" sz="2800" b="1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67040" y="5789295"/>
            <a:ext cx="2200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sym typeface="+mn-ea"/>
              </a:rPr>
              <a:t>dark channel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 Superising Observation</a:t>
            </a:r>
            <a:endParaRPr lang="en-US" altLang="zh-CN" sz="4000"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362440" y="1389380"/>
            <a:ext cx="2096770" cy="79121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Haze-free</a:t>
            </a:r>
            <a:endParaRPr lang="en-US" altLang="zh-CN" sz="28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1047" r="48"/>
          <a:stretch>
            <a:fillRect/>
          </a:stretch>
        </p:blipFill>
        <p:spPr>
          <a:xfrm>
            <a:off x="1391285" y="3023870"/>
            <a:ext cx="3957955" cy="2760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2985770"/>
            <a:ext cx="4070985" cy="2836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160" y="2985770"/>
            <a:ext cx="4051935" cy="2836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85" y="3023870"/>
            <a:ext cx="3957955" cy="27743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 Superising Observation</a:t>
            </a:r>
            <a:endParaRPr lang="en-US" altLang="zh-CN" sz="4000"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362440" y="1389380"/>
            <a:ext cx="2096770" cy="79121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Haze-free</a:t>
            </a:r>
            <a:endParaRPr lang="en-US" altLang="zh-CN" sz="28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tags/tag1.xml><?xml version="1.0" encoding="utf-8"?>
<p:tagLst xmlns:p="http://schemas.openxmlformats.org/presentationml/2006/main">
  <p:tag name="TIMING" val="|10.4"/>
</p:tagLst>
</file>

<file path=ppt/tags/tag10.xml><?xml version="1.0" encoding="utf-8"?>
<p:tagLst xmlns:p="http://schemas.openxmlformats.org/presentationml/2006/main">
  <p:tag name="TIMING" val="|10.4"/>
</p:tagLst>
</file>

<file path=ppt/tags/tag11.xml><?xml version="1.0" encoding="utf-8"?>
<p:tagLst xmlns:p="http://schemas.openxmlformats.org/presentationml/2006/main">
  <p:tag name="TIMING" val="|10.4"/>
</p:tagLst>
</file>

<file path=ppt/tags/tag12.xml><?xml version="1.0" encoding="utf-8"?>
<p:tagLst xmlns:p="http://schemas.openxmlformats.org/presentationml/2006/main">
  <p:tag name="TIMING" val="|10.4"/>
</p:tagLst>
</file>

<file path=ppt/tags/tag13.xml><?xml version="1.0" encoding="utf-8"?>
<p:tagLst xmlns:p="http://schemas.openxmlformats.org/presentationml/2006/main">
  <p:tag name="TIMING" val="|10.4"/>
</p:tagLst>
</file>

<file path=ppt/tags/tag14.xml><?xml version="1.0" encoding="utf-8"?>
<p:tagLst xmlns:p="http://schemas.openxmlformats.org/presentationml/2006/main">
  <p:tag name="TIMING" val="|10.4"/>
</p:tagLst>
</file>

<file path=ppt/tags/tag15.xml><?xml version="1.0" encoding="utf-8"?>
<p:tagLst xmlns:p="http://schemas.openxmlformats.org/presentationml/2006/main">
  <p:tag name="TIMING" val="|10.4"/>
</p:tagLst>
</file>

<file path=ppt/tags/tag16.xml><?xml version="1.0" encoding="utf-8"?>
<p:tagLst xmlns:p="http://schemas.openxmlformats.org/presentationml/2006/main">
  <p:tag name="TIMING" val="|10.4"/>
</p:tagLst>
</file>

<file path=ppt/tags/tag17.xml><?xml version="1.0" encoding="utf-8"?>
<p:tagLst xmlns:p="http://schemas.openxmlformats.org/presentationml/2006/main">
  <p:tag name="TIMING" val="|10.4"/>
</p:tagLst>
</file>

<file path=ppt/tags/tag18.xml><?xml version="1.0" encoding="utf-8"?>
<p:tagLst xmlns:p="http://schemas.openxmlformats.org/presentationml/2006/main">
  <p:tag name="TIMING" val="|10.4"/>
</p:tagLst>
</file>

<file path=ppt/tags/tag19.xml><?xml version="1.0" encoding="utf-8"?>
<p:tagLst xmlns:p="http://schemas.openxmlformats.org/presentationml/2006/main">
  <p:tag name="TIMING" val="|10.4"/>
</p:tagLst>
</file>

<file path=ppt/tags/tag2.xml><?xml version="1.0" encoding="utf-8"?>
<p:tagLst xmlns:p="http://schemas.openxmlformats.org/presentationml/2006/main">
  <p:tag name="TIMING" val="|10.4"/>
</p:tagLst>
</file>

<file path=ppt/tags/tag20.xml><?xml version="1.0" encoding="utf-8"?>
<p:tagLst xmlns:p="http://schemas.openxmlformats.org/presentationml/2006/main">
  <p:tag name="TIMING" val="|10.4"/>
</p:tagLst>
</file>

<file path=ppt/tags/tag21.xml><?xml version="1.0" encoding="utf-8"?>
<p:tagLst xmlns:p="http://schemas.openxmlformats.org/presentationml/2006/main">
  <p:tag name="TIMING" val="|10.4"/>
</p:tagLst>
</file>

<file path=ppt/tags/tag22.xml><?xml version="1.0" encoding="utf-8"?>
<p:tagLst xmlns:p="http://schemas.openxmlformats.org/presentationml/2006/main">
  <p:tag name="TIMING" val="|10.4"/>
</p:tagLst>
</file>

<file path=ppt/tags/tag23.xml><?xml version="1.0" encoding="utf-8"?>
<p:tagLst xmlns:p="http://schemas.openxmlformats.org/presentationml/2006/main">
  <p:tag name="TIMING" val="|10.4"/>
</p:tagLst>
</file>

<file path=ppt/tags/tag24.xml><?xml version="1.0" encoding="utf-8"?>
<p:tagLst xmlns:p="http://schemas.openxmlformats.org/presentationml/2006/main">
  <p:tag name="TIMING" val="|10.4"/>
</p:tagLst>
</file>

<file path=ppt/tags/tag25.xml><?xml version="1.0" encoding="utf-8"?>
<p:tagLst xmlns:p="http://schemas.openxmlformats.org/presentationml/2006/main">
  <p:tag name="TIMING" val="|10.4"/>
</p:tagLst>
</file>

<file path=ppt/tags/tag26.xml><?xml version="1.0" encoding="utf-8"?>
<p:tagLst xmlns:p="http://schemas.openxmlformats.org/presentationml/2006/main">
  <p:tag name="TIMING" val="|10.4"/>
</p:tagLst>
</file>

<file path=ppt/tags/tag27.xml><?xml version="1.0" encoding="utf-8"?>
<p:tagLst xmlns:p="http://schemas.openxmlformats.org/presentationml/2006/main">
  <p:tag name="TIMING" val="|10.4"/>
</p:tagLst>
</file>

<file path=ppt/tags/tag28.xml><?xml version="1.0" encoding="utf-8"?>
<p:tagLst xmlns:p="http://schemas.openxmlformats.org/presentationml/2006/main">
  <p:tag name="TIMING" val="|10.4"/>
</p:tagLst>
</file>

<file path=ppt/tags/tag29.xml><?xml version="1.0" encoding="utf-8"?>
<p:tagLst xmlns:p="http://schemas.openxmlformats.org/presentationml/2006/main">
  <p:tag name="TIMING" val="|10.4"/>
</p:tagLst>
</file>

<file path=ppt/tags/tag3.xml><?xml version="1.0" encoding="utf-8"?>
<p:tagLst xmlns:p="http://schemas.openxmlformats.org/presentationml/2006/main">
  <p:tag name="TIMING" val="|10.4"/>
</p:tagLst>
</file>

<file path=ppt/tags/tag30.xml><?xml version="1.0" encoding="utf-8"?>
<p:tagLst xmlns:p="http://schemas.openxmlformats.org/presentationml/2006/main">
  <p:tag name="TIMING" val="|10.4"/>
</p:tagLst>
</file>

<file path=ppt/tags/tag31.xml><?xml version="1.0" encoding="utf-8"?>
<p:tagLst xmlns:p="http://schemas.openxmlformats.org/presentationml/2006/main">
  <p:tag name="TIMING" val="|10.4"/>
</p:tagLst>
</file>

<file path=ppt/tags/tag32.xml><?xml version="1.0" encoding="utf-8"?>
<p:tagLst xmlns:p="http://schemas.openxmlformats.org/presentationml/2006/main">
  <p:tag name="KSO_WM_UNIT_PLACING_PICTURE_USER_VIEWPORT" val="{&quot;height&quot;:6030,&quot;width&quot;:11310}"/>
</p:tagLst>
</file>

<file path=ppt/tags/tag33.xml><?xml version="1.0" encoding="utf-8"?>
<p:tagLst xmlns:p="http://schemas.openxmlformats.org/presentationml/2006/main">
  <p:tag name="TIMING" val="|10.4"/>
</p:tagLst>
</file>

<file path=ppt/tags/tag34.xml><?xml version="1.0" encoding="utf-8"?>
<p:tagLst xmlns:p="http://schemas.openxmlformats.org/presentationml/2006/main">
  <p:tag name="TIMING" val="|10.4"/>
</p:tagLst>
</file>

<file path=ppt/tags/tag35.xml><?xml version="1.0" encoding="utf-8"?>
<p:tagLst xmlns:p="http://schemas.openxmlformats.org/presentationml/2006/main">
  <p:tag name="TIMING" val="|10.4"/>
</p:tagLst>
</file>

<file path=ppt/tags/tag36.xml><?xml version="1.0" encoding="utf-8"?>
<p:tagLst xmlns:p="http://schemas.openxmlformats.org/presentationml/2006/main">
  <p:tag name="TIMING" val="|10.4"/>
</p:tagLst>
</file>

<file path=ppt/tags/tag37.xml><?xml version="1.0" encoding="utf-8"?>
<p:tagLst xmlns:p="http://schemas.openxmlformats.org/presentationml/2006/main">
  <p:tag name="TIMING" val="|10.4"/>
</p:tagLst>
</file>

<file path=ppt/tags/tag38.xml><?xml version="1.0" encoding="utf-8"?>
<p:tagLst xmlns:p="http://schemas.openxmlformats.org/presentationml/2006/main">
  <p:tag name="TIMING" val="|3.7"/>
</p:tagLst>
</file>

<file path=ppt/tags/tag39.xml><?xml version="1.0" encoding="utf-8"?>
<p:tagLst xmlns:p="http://schemas.openxmlformats.org/presentationml/2006/main">
  <p:tag name="TIMING" val="|3.7"/>
</p:tagLst>
</file>

<file path=ppt/tags/tag4.xml><?xml version="1.0" encoding="utf-8"?>
<p:tagLst xmlns:p="http://schemas.openxmlformats.org/presentationml/2006/main">
  <p:tag name="TIMING" val="|10.4"/>
</p:tagLst>
</file>

<file path=ppt/tags/tag40.xml><?xml version="1.0" encoding="utf-8"?>
<p:tagLst xmlns:p="http://schemas.openxmlformats.org/presentationml/2006/main">
  <p:tag name="TIMING" val="|3.7"/>
</p:tagLst>
</file>

<file path=ppt/tags/tag41.xml><?xml version="1.0" encoding="utf-8"?>
<p:tagLst xmlns:p="http://schemas.openxmlformats.org/presentationml/2006/main">
  <p:tag name="TIMING" val="|3.7"/>
</p:tagLst>
</file>

<file path=ppt/tags/tag42.xml><?xml version="1.0" encoding="utf-8"?>
<p:tagLst xmlns:p="http://schemas.openxmlformats.org/presentationml/2006/main">
  <p:tag name="TIMING" val="|3.7"/>
</p:tagLst>
</file>

<file path=ppt/tags/tag43.xml><?xml version="1.0" encoding="utf-8"?>
<p:tagLst xmlns:p="http://schemas.openxmlformats.org/presentationml/2006/main">
  <p:tag name="TIMING" val="|3.7"/>
</p:tagLst>
</file>

<file path=ppt/tags/tag44.xml><?xml version="1.0" encoding="utf-8"?>
<p:tagLst xmlns:p="http://schemas.openxmlformats.org/presentationml/2006/main">
  <p:tag name="TIMING" val="|3.7"/>
</p:tagLst>
</file>

<file path=ppt/tags/tag45.xml><?xml version="1.0" encoding="utf-8"?>
<p:tagLst xmlns:p="http://schemas.openxmlformats.org/presentationml/2006/main">
  <p:tag name="TIMING" val="|3.7"/>
</p:tagLst>
</file>

<file path=ppt/tags/tag46.xml><?xml version="1.0" encoding="utf-8"?>
<p:tagLst xmlns:p="http://schemas.openxmlformats.org/presentationml/2006/main">
  <p:tag name="TIMING" val="|3.7"/>
</p:tagLst>
</file>

<file path=ppt/tags/tag47.xml><?xml version="1.0" encoding="utf-8"?>
<p:tagLst xmlns:p="http://schemas.openxmlformats.org/presentationml/2006/main">
  <p:tag name="TIMING" val="|3.7"/>
</p:tagLst>
</file>

<file path=ppt/tags/tag48.xml><?xml version="1.0" encoding="utf-8"?>
<p:tagLst xmlns:p="http://schemas.openxmlformats.org/presentationml/2006/main">
  <p:tag name="COMMONDATA" val="eyJoZGlkIjoiNTU3YTc1NmJhNGRkMTdkOGZjN2YzN2FhOWU1OTcyZjYifQ=="/>
  <p:tag name="KSO_WPP_MARK_KEY" val="c96db862-40b8-45d5-af8b-ea15ac3ea5c4"/>
</p:tagLst>
</file>

<file path=ppt/tags/tag5.xml><?xml version="1.0" encoding="utf-8"?>
<p:tagLst xmlns:p="http://schemas.openxmlformats.org/presentationml/2006/main">
  <p:tag name="TIMING" val="|10.4"/>
</p:tagLst>
</file>

<file path=ppt/tags/tag6.xml><?xml version="1.0" encoding="utf-8"?>
<p:tagLst xmlns:p="http://schemas.openxmlformats.org/presentationml/2006/main">
  <p:tag name="TIMING" val="|10.4"/>
</p:tagLst>
</file>

<file path=ppt/tags/tag7.xml><?xml version="1.0" encoding="utf-8"?>
<p:tagLst xmlns:p="http://schemas.openxmlformats.org/presentationml/2006/main">
  <p:tag name="TIMING" val="|10.4"/>
</p:tagLst>
</file>

<file path=ppt/tags/tag8.xml><?xml version="1.0" encoding="utf-8"?>
<p:tagLst xmlns:p="http://schemas.openxmlformats.org/presentationml/2006/main">
  <p:tag name="TIMING" val="|10.4"/>
</p:tagLst>
</file>

<file path=ppt/tags/tag9.xml><?xml version="1.0" encoding="utf-8"?>
<p:tagLst xmlns:p="http://schemas.openxmlformats.org/presentationml/2006/main">
  <p:tag name="TIMING" val="|1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4079</Words>
  <Application>WPS 演示</Application>
  <PresentationFormat>宽屏</PresentationFormat>
  <Paragraphs>433</Paragraphs>
  <Slides>53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53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Century Gothic</vt:lpstr>
      <vt:lpstr>Calibri</vt:lpstr>
      <vt:lpstr>Century</vt:lpstr>
      <vt:lpstr>Garamond</vt:lpstr>
      <vt:lpstr>Arial Unicode MS</vt:lpstr>
      <vt:lpstr>Wingdings</vt:lpstr>
      <vt:lpstr>Cambria Math</vt:lpstr>
      <vt:lpstr>MS Mincho</vt:lpstr>
      <vt:lpstr>Segoe Print</vt:lpstr>
      <vt:lpstr>Calibri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ZYS</dc:creator>
  <cp:lastModifiedBy>℃</cp:lastModifiedBy>
  <cp:revision>1131</cp:revision>
  <dcterms:created xsi:type="dcterms:W3CDTF">2021-03-01T08:35:00Z</dcterms:created>
  <dcterms:modified xsi:type="dcterms:W3CDTF">2022-12-04T18:38:25Z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B41CC07D22B54E00B07D3FF50C299ECA</vt:lpwstr>
  </property>
</Properties>
</file>